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srs.qc.ca\dfs\HA200\GagneP\Mes%20documents\Mat&#233;riel%20num&#233;rique\Sc&#233;nari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32765529758914"/>
          <c:y val="7.1206727562912533E-2"/>
          <c:w val="0.53254020516323675"/>
          <c:h val="0.92208893714289741"/>
        </c:manualLayout>
      </c:layout>
      <c:pieChart>
        <c:varyColors val="1"/>
        <c:ser>
          <c:idx val="0"/>
          <c:order val="0"/>
          <c:explosion val="6"/>
          <c:dLbls>
            <c:dLbl>
              <c:idx val="0"/>
              <c:layout>
                <c:manualLayout>
                  <c:x val="-0.12970550929741587"/>
                  <c:y val="0.138808775112662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803876159313154"/>
                  <c:y val="-7.93393854183346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0564598086431724E-2"/>
                  <c:y val="-0.219289305265454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899132641532391"/>
                  <c:y val="-0.221378706971973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1718482209591348E-2"/>
                  <c:y val="0.136230729779467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2426868552382016"/>
                  <c:y val="0.200259902971903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7064321257927929E-2"/>
                  <c:y val="0.153440942900531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'Scénario 3'!$A$24:$A$31</c:f>
              <c:strCache>
                <c:ptCount val="7"/>
                <c:pt idx="0">
                  <c:v>Multidisciplinaire</c:v>
                </c:pt>
                <c:pt idx="1">
                  <c:v>Math</c:v>
                </c:pt>
                <c:pt idx="2">
                  <c:v>Sciences</c:v>
                </c:pt>
                <c:pt idx="3">
                  <c:v>Français</c:v>
                </c:pt>
                <c:pt idx="4">
                  <c:v>Anglais</c:v>
                </c:pt>
                <c:pt idx="5">
                  <c:v>Arts</c:v>
                </c:pt>
                <c:pt idx="6">
                  <c:v>Éducation Physique</c:v>
                </c:pt>
              </c:strCache>
            </c:strRef>
          </c:cat>
          <c:val>
            <c:numRef>
              <c:f>'Scénario 3'!$B$24:$B$31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0.10419</cdr:x>
      <cdr:y>0.88831</cdr:y>
    </cdr:from>
    <cdr:to>
      <cdr:x>0.37811</cdr:x>
      <cdr:y>0.99085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67300" y="4943167"/>
          <a:ext cx="2543079" cy="570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CA" sz="1400" dirty="0" smtClean="0">
              <a:solidFill>
                <a:srgbClr val="FF0000"/>
              </a:solidFill>
            </a:rPr>
            <a:t>Cliquez sur le nom de la ressource pour plus de détails.</a:t>
          </a:r>
          <a:endParaRPr lang="fr-CA" sz="1400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9C196-AD45-4EF2-A536-4BCAEEFA2AD1}" type="datetimeFigureOut">
              <a:rPr lang="fr-CA" smtClean="0"/>
              <a:t>2013-06-26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385F50-781D-45E6-AF22-EB1265EF9BBD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dumedia.demarque.com/fr/ca/animations-pedagogiques-sciences/" TargetMode="External"/><Relationship Id="rId3" Type="http://schemas.openxmlformats.org/officeDocument/2006/relationships/hyperlink" Target="http://cve.grics.qc.ca/" TargetMode="External"/><Relationship Id="rId7" Type="http://schemas.openxmlformats.org/officeDocument/2006/relationships/hyperlink" Target="http://www.universalis.fr/" TargetMode="External"/><Relationship Id="rId12" Type="http://schemas.openxmlformats.org/officeDocument/2006/relationships/hyperlink" Target="http://www.artrage.com/artrage-4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xton.com/qc/" TargetMode="External"/><Relationship Id="rId11" Type="http://schemas.openxmlformats.org/officeDocument/2006/relationships/hyperlink" Target="http://www.tumblebooks.com/library/asp/french/customer_login.asp?accessdenied=/library/asp/french/home_tumblebooks.asp" TargetMode="External"/><Relationship Id="rId5" Type="http://schemas.openxmlformats.org/officeDocument/2006/relationships/hyperlink" Target="http://scoop.ecolebranchee.com/" TargetMode="External"/><Relationship Id="rId10" Type="http://schemas.openxmlformats.org/officeDocument/2006/relationships/hyperlink" Target="http://corpshumainvirtuel.demarque.com/" TargetMode="External"/><Relationship Id="rId4" Type="http://schemas.openxmlformats.org/officeDocument/2006/relationships/hyperlink" Target="http://ledictionnairevisuel.demarque.com/" TargetMode="External"/><Relationship Id="rId9" Type="http://schemas.openxmlformats.org/officeDocument/2006/relationships/hyperlink" Target="http://www.cforp.on.ca/ressourcestbi/secondair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Matériel numérique</a:t>
            </a:r>
            <a:endParaRPr lang="fr-CA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40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1015" y="746462"/>
            <a:ext cx="8229600" cy="954346"/>
          </a:xfrm>
        </p:spPr>
        <p:txBody>
          <a:bodyPr>
            <a:noAutofit/>
          </a:bodyPr>
          <a:lstStyle/>
          <a:p>
            <a:pPr algn="ctr"/>
            <a:r>
              <a:rPr lang="fr-CA" sz="3600" dirty="0" smtClean="0"/>
              <a:t>Le matériel numérique pour tous une solution novatrice</a:t>
            </a:r>
            <a:endParaRPr lang="fr-CA" sz="3600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2304462" y="3212976"/>
            <a:ext cx="6382337" cy="2913187"/>
          </a:xfrm>
        </p:spPr>
        <p:txBody>
          <a:bodyPr/>
          <a:lstStyle/>
          <a:p>
            <a:endParaRPr lang="fr-CA" dirty="0"/>
          </a:p>
        </p:txBody>
      </p:sp>
      <p:grpSp>
        <p:nvGrpSpPr>
          <p:cNvPr id="16" name="Groupe 15"/>
          <p:cNvGrpSpPr/>
          <p:nvPr/>
        </p:nvGrpSpPr>
        <p:grpSpPr>
          <a:xfrm>
            <a:off x="-612576" y="1320726"/>
            <a:ext cx="9284074" cy="5564658"/>
            <a:chOff x="0" y="0"/>
            <a:chExt cx="9992591" cy="5800725"/>
          </a:xfrm>
        </p:grpSpPr>
        <p:graphicFrame>
          <p:nvGraphicFramePr>
            <p:cNvPr id="17" name="Graphique 16"/>
            <p:cNvGraphicFramePr/>
            <p:nvPr>
              <p:extLst>
                <p:ext uri="{D42A27DB-BD31-4B8C-83A1-F6EECF244321}">
                  <p14:modId xmlns:p14="http://schemas.microsoft.com/office/powerpoint/2010/main" val="797143674"/>
                </p:ext>
              </p:extLst>
            </p:nvPr>
          </p:nvGraphicFramePr>
          <p:xfrm>
            <a:off x="0" y="0"/>
            <a:ext cx="9992591" cy="58007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8" name="Groupe 17"/>
            <p:cNvGrpSpPr/>
            <p:nvPr/>
          </p:nvGrpSpPr>
          <p:grpSpPr>
            <a:xfrm>
              <a:off x="1274760" y="309237"/>
              <a:ext cx="8639093" cy="5009261"/>
              <a:chOff x="1274761" y="309237"/>
              <a:chExt cx="9375710" cy="4906251"/>
            </a:xfrm>
          </p:grpSpPr>
          <p:sp>
            <p:nvSpPr>
              <p:cNvPr id="19" name="Légende encadrée 1 18"/>
              <p:cNvSpPr/>
              <p:nvPr/>
            </p:nvSpPr>
            <p:spPr>
              <a:xfrm>
                <a:off x="8628385" y="667610"/>
                <a:ext cx="1893400" cy="1404968"/>
              </a:xfrm>
              <a:prstGeom prst="borderCallout1">
                <a:avLst>
                  <a:gd name="adj1" fmla="val 50535"/>
                  <a:gd name="adj2" fmla="val 788"/>
                  <a:gd name="adj3" fmla="val 109573"/>
                  <a:gd name="adj4" fmla="val -9655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400" dirty="0"/>
                  <a:t>- </a:t>
                </a:r>
                <a:r>
                  <a:rPr lang="fr-FR" sz="1400" dirty="0" err="1">
                    <a:hlinkClick r:id="rId3"/>
                  </a:rPr>
                  <a:t>Grics</a:t>
                </a:r>
                <a:r>
                  <a:rPr lang="fr-FR" sz="1400" dirty="0">
                    <a:hlinkClick r:id="rId3"/>
                  </a:rPr>
                  <a:t>-Vidéo</a:t>
                </a:r>
                <a:endParaRPr lang="fr-FR" sz="1400" dirty="0"/>
              </a:p>
              <a:p>
                <a:r>
                  <a:rPr lang="fr-FR" sz="1400" dirty="0">
                    <a:hlinkClick r:id="rId4"/>
                  </a:rPr>
                  <a:t>- Visuel scolaire</a:t>
                </a:r>
                <a:endParaRPr lang="fr-FR" sz="1400" dirty="0"/>
              </a:p>
              <a:p>
                <a:r>
                  <a:rPr lang="fr-FR" sz="1400" dirty="0"/>
                  <a:t>- </a:t>
                </a:r>
                <a:r>
                  <a:rPr lang="fr-FR" sz="1400" dirty="0">
                    <a:hlinkClick r:id="rId5"/>
                  </a:rPr>
                  <a:t>Scoop</a:t>
                </a:r>
                <a:endParaRPr lang="fr-FR" sz="1400" dirty="0"/>
              </a:p>
              <a:p>
                <a:r>
                  <a:rPr lang="fr-FR" sz="1400" dirty="0"/>
                  <a:t>- </a:t>
                </a:r>
                <a:r>
                  <a:rPr lang="fr-FR" sz="1400" dirty="0" err="1" smtClean="0">
                    <a:hlinkClick r:id="rId6"/>
                  </a:rPr>
                  <a:t>Pixton</a:t>
                </a:r>
                <a:endParaRPr lang="fr-FR" sz="1400" dirty="0"/>
              </a:p>
              <a:p>
                <a:r>
                  <a:rPr lang="fr-FR" sz="1400" dirty="0">
                    <a:hlinkClick r:id="rId7"/>
                  </a:rPr>
                  <a:t>- </a:t>
                </a:r>
                <a:r>
                  <a:rPr lang="fr-FR" sz="1400" dirty="0" err="1">
                    <a:hlinkClick r:id="rId7"/>
                  </a:rPr>
                  <a:t>Universalis</a:t>
                </a:r>
                <a:endParaRPr lang="fr-FR" sz="1400" dirty="0"/>
              </a:p>
            </p:txBody>
          </p:sp>
          <p:sp>
            <p:nvSpPr>
              <p:cNvPr id="20" name="Légende encadrée 1 19"/>
              <p:cNvSpPr/>
              <p:nvPr/>
            </p:nvSpPr>
            <p:spPr>
              <a:xfrm>
                <a:off x="8607437" y="3344583"/>
                <a:ext cx="2043034" cy="768371"/>
              </a:xfrm>
              <a:prstGeom prst="borderCallout1">
                <a:avLst>
                  <a:gd name="adj1" fmla="val 50666"/>
                  <a:gd name="adj2" fmla="val 559"/>
                  <a:gd name="adj3" fmla="val 47577"/>
                  <a:gd name="adj4" fmla="val -30007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400" dirty="0"/>
                  <a:t>- </a:t>
                </a:r>
                <a:r>
                  <a:rPr lang="fr-FR" sz="1400" dirty="0" err="1">
                    <a:hlinkClick r:id="rId8"/>
                  </a:rPr>
                  <a:t>Édumédia</a:t>
                </a:r>
                <a:endParaRPr lang="fr-FR" sz="1400" dirty="0"/>
              </a:p>
              <a:p>
                <a:r>
                  <a:rPr lang="fr-FR" sz="1400" baseline="0" dirty="0"/>
                  <a:t>- </a:t>
                </a:r>
                <a:r>
                  <a:rPr lang="fr-FR" sz="1400" baseline="0" dirty="0" err="1">
                    <a:hlinkClick r:id="rId9"/>
                  </a:rPr>
                  <a:t>Cforp</a:t>
                </a:r>
                <a:r>
                  <a:rPr lang="fr-FR" sz="1400" baseline="0" dirty="0">
                    <a:hlinkClick r:id="rId9"/>
                  </a:rPr>
                  <a:t> Les math un monde à apprivoiser</a:t>
                </a:r>
                <a:endParaRPr lang="fr-FR" sz="1400" dirty="0"/>
              </a:p>
            </p:txBody>
          </p:sp>
          <p:sp>
            <p:nvSpPr>
              <p:cNvPr id="21" name="Légende encadrée 1 20"/>
              <p:cNvSpPr/>
              <p:nvPr/>
            </p:nvSpPr>
            <p:spPr>
              <a:xfrm>
                <a:off x="8206721" y="4700931"/>
                <a:ext cx="1760273" cy="514557"/>
              </a:xfrm>
              <a:prstGeom prst="borderCallout1">
                <a:avLst>
                  <a:gd name="adj1" fmla="val 50665"/>
                  <a:gd name="adj2" fmla="val 175"/>
                  <a:gd name="adj3" fmla="val 12670"/>
                  <a:gd name="adj4" fmla="val -62632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400" dirty="0">
                    <a:hlinkClick r:id="rId8"/>
                  </a:rPr>
                  <a:t>- </a:t>
                </a:r>
                <a:r>
                  <a:rPr lang="fr-FR" sz="1400" dirty="0" err="1">
                    <a:hlinkClick r:id="rId8"/>
                  </a:rPr>
                  <a:t>Édumédia</a:t>
                </a:r>
                <a:endParaRPr lang="fr-FR" sz="1400" dirty="0"/>
              </a:p>
              <a:p>
                <a:r>
                  <a:rPr lang="fr-FR" sz="1400" dirty="0"/>
                  <a:t>- </a:t>
                </a:r>
                <a:r>
                  <a:rPr lang="fr-FR" sz="1400" dirty="0">
                    <a:hlinkClick r:id="rId10"/>
                  </a:rPr>
                  <a:t>Corps</a:t>
                </a:r>
                <a:r>
                  <a:rPr lang="fr-FR" sz="1400" baseline="0" dirty="0">
                    <a:hlinkClick r:id="rId10"/>
                  </a:rPr>
                  <a:t> humain</a:t>
                </a:r>
                <a:endParaRPr lang="fr-FR" sz="1400" dirty="0"/>
              </a:p>
            </p:txBody>
          </p:sp>
          <p:sp>
            <p:nvSpPr>
              <p:cNvPr id="22" name="Légende encadrée 1 21"/>
              <p:cNvSpPr/>
              <p:nvPr/>
            </p:nvSpPr>
            <p:spPr>
              <a:xfrm>
                <a:off x="1498484" y="3961371"/>
                <a:ext cx="2078907" cy="398070"/>
              </a:xfrm>
              <a:prstGeom prst="borderCallout1">
                <a:avLst>
                  <a:gd name="adj1" fmla="val 47473"/>
                  <a:gd name="adj2" fmla="val 102927"/>
                  <a:gd name="adj3" fmla="val 17511"/>
                  <a:gd name="adj4" fmla="val 15262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400" dirty="0"/>
                  <a:t>- </a:t>
                </a:r>
                <a:r>
                  <a:rPr lang="fr-FR" sz="1400" dirty="0" err="1" smtClean="0">
                    <a:hlinkClick r:id="rId11"/>
                  </a:rPr>
                  <a:t>Tumblebooks</a:t>
                </a:r>
                <a:endParaRPr lang="fr-FR" sz="1400" dirty="0"/>
              </a:p>
              <a:p>
                <a:endParaRPr lang="fr-FR" sz="1400" dirty="0"/>
              </a:p>
            </p:txBody>
          </p:sp>
          <p:sp>
            <p:nvSpPr>
              <p:cNvPr id="23" name="Légende encadrée 1 22"/>
              <p:cNvSpPr/>
              <p:nvPr/>
            </p:nvSpPr>
            <p:spPr>
              <a:xfrm>
                <a:off x="1274761" y="1174365"/>
                <a:ext cx="1936627" cy="596455"/>
              </a:xfrm>
              <a:prstGeom prst="borderCallout1">
                <a:avLst>
                  <a:gd name="adj1" fmla="val 51357"/>
                  <a:gd name="adj2" fmla="val 100248"/>
                  <a:gd name="adj3" fmla="val 127850"/>
                  <a:gd name="adj4" fmla="val 160208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buFontTx/>
                  <a:buChar char="-"/>
                </a:pPr>
                <a:r>
                  <a:rPr lang="fr-FR" sz="1400" dirty="0" err="1" smtClean="0">
                    <a:hlinkClick r:id="rId11"/>
                  </a:rPr>
                  <a:t>Tumblebooks</a:t>
                </a:r>
                <a:endParaRPr lang="fr-FR" sz="1400" dirty="0" smtClean="0"/>
              </a:p>
              <a:p>
                <a:pPr marL="285750" indent="-285750">
                  <a:buFontTx/>
                  <a:buChar char="-"/>
                </a:pPr>
                <a:r>
                  <a:rPr lang="fr-FR" sz="1400" dirty="0" err="1" smtClean="0"/>
                  <a:t>Storybird</a:t>
                </a:r>
                <a:endParaRPr lang="fr-FR" sz="1400" dirty="0"/>
              </a:p>
            </p:txBody>
          </p:sp>
          <p:sp>
            <p:nvSpPr>
              <p:cNvPr id="24" name="Légende encadrée 1 23"/>
              <p:cNvSpPr/>
              <p:nvPr/>
            </p:nvSpPr>
            <p:spPr>
              <a:xfrm>
                <a:off x="6554582" y="309237"/>
                <a:ext cx="1198146" cy="379463"/>
              </a:xfrm>
              <a:prstGeom prst="borderCallout1">
                <a:avLst>
                  <a:gd name="adj1" fmla="val 131086"/>
                  <a:gd name="adj2" fmla="val -64190"/>
                  <a:gd name="adj3" fmla="val 44868"/>
                  <a:gd name="adj4" fmla="val 116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400" dirty="0"/>
                  <a:t>-</a:t>
                </a:r>
                <a:r>
                  <a:rPr lang="fr-FR" sz="1400" baseline="0" dirty="0"/>
                  <a:t> </a:t>
                </a:r>
                <a:r>
                  <a:rPr lang="fr-FR" sz="1400" baseline="0" dirty="0" err="1">
                    <a:hlinkClick r:id="rId12"/>
                  </a:rPr>
                  <a:t>ArtRage</a:t>
                </a:r>
                <a:endParaRPr lang="fr-FR" sz="1400" dirty="0"/>
              </a:p>
            </p:txBody>
          </p:sp>
          <p:sp>
            <p:nvSpPr>
              <p:cNvPr id="25" name="Légende encadrée 1 24"/>
              <p:cNvSpPr/>
              <p:nvPr/>
            </p:nvSpPr>
            <p:spPr>
              <a:xfrm>
                <a:off x="1685758" y="334313"/>
                <a:ext cx="1641423" cy="335074"/>
              </a:xfrm>
              <a:prstGeom prst="borderCallout1">
                <a:avLst>
                  <a:gd name="adj1" fmla="val 47473"/>
                  <a:gd name="adj2" fmla="val 102927"/>
                  <a:gd name="adj3" fmla="val 130727"/>
                  <a:gd name="adj4" fmla="val 18302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400" dirty="0">
                    <a:hlinkClick r:id="rId10"/>
                  </a:rPr>
                  <a:t>- Corps humain</a:t>
                </a:r>
                <a:endParaRPr lang="fr-FR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57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En 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989464"/>
          </a:xfrm>
        </p:spPr>
        <p:txBody>
          <a:bodyPr>
            <a:normAutofit/>
          </a:bodyPr>
          <a:lstStyle/>
          <a:p>
            <a:r>
              <a:rPr lang="fr-CA" dirty="0" smtClean="0"/>
              <a:t>Dynamiser l’enseignement</a:t>
            </a:r>
          </a:p>
          <a:p>
            <a:r>
              <a:rPr lang="fr-CA" dirty="0" smtClean="0"/>
              <a:t>Évolution des pratiques pédagogiques</a:t>
            </a:r>
          </a:p>
          <a:p>
            <a:endParaRPr lang="fr-C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71850"/>
            <a:ext cx="7865729" cy="497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idata.over-blog.com/0/34/06/45/2012/pivot20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7"/>
            <a:ext cx="7847552" cy="647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4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73</Words>
  <Application>Microsoft Office PowerPoint</Application>
  <PresentationFormat>Affichage à l'écran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Débit</vt:lpstr>
      <vt:lpstr>Matériel numérique</vt:lpstr>
      <vt:lpstr>Le matériel numérique pour tous une solution novatrice</vt:lpstr>
      <vt:lpstr>En conclusion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Matériel numérique</dc:title>
  <dc:creator>Gagné Pascal</dc:creator>
  <cp:lastModifiedBy>Roux Olivier</cp:lastModifiedBy>
  <cp:revision>28</cp:revision>
  <dcterms:created xsi:type="dcterms:W3CDTF">2013-03-15T13:43:44Z</dcterms:created>
  <dcterms:modified xsi:type="dcterms:W3CDTF">2013-06-26T13:23:22Z</dcterms:modified>
</cp:coreProperties>
</file>